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71" r:id="rId4"/>
    <p:sldId id="270" r:id="rId5"/>
    <p:sldId id="259" r:id="rId6"/>
    <p:sldId id="260" r:id="rId7"/>
    <p:sldId id="263" r:id="rId8"/>
    <p:sldId id="266" r:id="rId9"/>
    <p:sldId id="267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/>
    <p:restoredTop sz="93692"/>
  </p:normalViewPr>
  <p:slideViewPr>
    <p:cSldViewPr snapToGrid="0" snapToObjects="1">
      <p:cViewPr>
        <p:scale>
          <a:sx n="45" d="100"/>
          <a:sy n="45" d="100"/>
        </p:scale>
        <p:origin x="72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FBAE3-45A6-5146-9E94-F87856CC1D09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C1627-10CD-1F4E-8FC2-716BD2AE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microsoft.com/office/2011/relationships/webextension" Target="../webextensions/webextension1.xml"/><Relationship Id="rId3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MLA Citation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Italics vs quotation marks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2400300"/>
            <a:ext cx="9372599" cy="3543300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Italics = </a:t>
            </a:r>
          </a:p>
          <a:p>
            <a:pPr lvl="2"/>
            <a:r>
              <a:rPr lang="en-US" sz="3200" dirty="0">
                <a:solidFill>
                  <a:srgbClr val="0070C0"/>
                </a:solidFill>
              </a:rPr>
              <a:t>Most often used for larger publications such as entire books, TV shows, plays, journals, </a:t>
            </a:r>
            <a:r>
              <a:rPr lang="en-US" sz="3200" dirty="0" smtClean="0">
                <a:solidFill>
                  <a:srgbClr val="0070C0"/>
                </a:solidFill>
              </a:rPr>
              <a:t>magazines, etc. </a:t>
            </a:r>
            <a:endParaRPr lang="en-US" sz="3200" i="1" dirty="0" smtClean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“Quotation Marks” = </a:t>
            </a:r>
          </a:p>
          <a:p>
            <a:pPr lvl="2"/>
            <a:r>
              <a:rPr lang="en-US" sz="3200" dirty="0" smtClean="0">
                <a:solidFill>
                  <a:srgbClr val="0070C0"/>
                </a:solidFill>
              </a:rPr>
              <a:t>Most often used for smaller publications such as articles in a magazine, short poems, short stories, songs, book chapters, etc.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Practice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Go to google classroom and complete the “In text Citation” test by creating a new doc, copying and pasting the test, and writing your answer.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33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638044"/>
            <a:ext cx="10744200" cy="34484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Author’s name &amp; page number in parenthesis. </a:t>
            </a:r>
          </a:p>
          <a:p>
            <a:r>
              <a:rPr lang="en-US" sz="2400" dirty="0" smtClean="0"/>
              <a:t>2. Introduce, Cite, and Explain. </a:t>
            </a:r>
          </a:p>
          <a:p>
            <a:r>
              <a:rPr lang="en-US" sz="2400" dirty="0" smtClean="0"/>
              <a:t>3. Ellipses for skipped words. </a:t>
            </a:r>
          </a:p>
          <a:p>
            <a:r>
              <a:rPr lang="en-US" sz="2400" dirty="0" smtClean="0"/>
              <a:t>4. Indent for quotes longer than 4 lines</a:t>
            </a:r>
          </a:p>
          <a:p>
            <a:r>
              <a:rPr lang="en-US" sz="2400" dirty="0" smtClean="0"/>
              <a:t>5. Bracket for replaced words. </a:t>
            </a:r>
          </a:p>
          <a:p>
            <a:r>
              <a:rPr lang="en-US" sz="2400" dirty="0" smtClean="0"/>
              <a:t>6. Single quotation marks (‘ ‘) for a quote inside a quote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597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0" y="2257426"/>
            <a:ext cx="10834506" cy="2270912"/>
          </a:xfrm>
        </p:spPr>
      </p:pic>
    </p:spTree>
    <p:extLst>
      <p:ext uri="{BB962C8B-B14F-4D97-AF65-F5344CB8AC3E}">
        <p14:creationId xmlns:p14="http://schemas.microsoft.com/office/powerpoint/2010/main" val="12915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Content Placeholder 3" title="Web Video Player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22128985"/>
                  </p:ext>
                </p:extLst>
              </p:nvPr>
            </p:nvGraphicFramePr>
            <p:xfrm>
              <a:off x="1085850" y="628651"/>
              <a:ext cx="10086975" cy="5572124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 title="Web Video Player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5850" y="628651"/>
                <a:ext cx="10086975" cy="557212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81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works cited page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725" y="2638044"/>
            <a:ext cx="10687049" cy="339128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is a works cited page? (Sometimes called a Bibliography)</a:t>
            </a:r>
          </a:p>
          <a:p>
            <a:pPr marL="228600" lvl="1"/>
            <a:r>
              <a:rPr lang="en-US" sz="2800" dirty="0">
                <a:solidFill>
                  <a:srgbClr val="0070C0"/>
                </a:solidFill>
              </a:rPr>
              <a:t>- </a:t>
            </a:r>
            <a:r>
              <a:rPr lang="en-US" sz="2800" dirty="0" smtClean="0">
                <a:solidFill>
                  <a:srgbClr val="0070C0"/>
                </a:solidFill>
              </a:rPr>
              <a:t>	A </a:t>
            </a:r>
            <a:r>
              <a:rPr lang="en-US" sz="2800" dirty="0">
                <a:solidFill>
                  <a:srgbClr val="0070C0"/>
                </a:solidFill>
              </a:rPr>
              <a:t>page found at the end </a:t>
            </a:r>
            <a:r>
              <a:rPr lang="en-US" sz="2800" dirty="0" smtClean="0">
                <a:solidFill>
                  <a:srgbClr val="0070C0"/>
                </a:solidFill>
              </a:rPr>
              <a:t>of a </a:t>
            </a:r>
            <a:r>
              <a:rPr lang="en-US" sz="2800" dirty="0">
                <a:solidFill>
                  <a:srgbClr val="0070C0"/>
                </a:solidFill>
              </a:rPr>
              <a:t>paper that gives the credentials </a:t>
            </a:r>
            <a:r>
              <a:rPr lang="en-US" sz="2800" dirty="0" smtClean="0">
                <a:solidFill>
                  <a:srgbClr val="0070C0"/>
                </a:solidFill>
              </a:rPr>
              <a:t>	necessary to credit each </a:t>
            </a:r>
            <a:r>
              <a:rPr lang="en-US" sz="2800" dirty="0">
                <a:solidFill>
                  <a:srgbClr val="0070C0"/>
                </a:solidFill>
              </a:rPr>
              <a:t>source used in your </a:t>
            </a:r>
            <a:r>
              <a:rPr lang="en-US" sz="2800" dirty="0" smtClean="0">
                <a:solidFill>
                  <a:srgbClr val="0070C0"/>
                </a:solidFill>
              </a:rPr>
              <a:t>essay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Why is a Works Cited Page necessary?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What information is required in a works cited page? 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Author’s Last &amp; First name, Title, Website, Date Published </a:t>
            </a:r>
          </a:p>
          <a:p>
            <a:pPr lvl="1"/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153412"/>
            <a:ext cx="11201400" cy="41902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#1 (Book)</a:t>
            </a:r>
          </a:p>
          <a:p>
            <a:pPr lvl="5"/>
            <a:r>
              <a:rPr lang="en-US" sz="3000" dirty="0" smtClean="0"/>
              <a:t>Adams, Laurie. </a:t>
            </a:r>
            <a:r>
              <a:rPr lang="en-US" sz="3000" i="1" dirty="0" smtClean="0"/>
              <a:t>A History of Western Art. </a:t>
            </a:r>
            <a:r>
              <a:rPr lang="en-US" sz="3000" dirty="0" smtClean="0"/>
              <a:t>New York: H.N. Abrams, 1994. </a:t>
            </a:r>
          </a:p>
          <a:p>
            <a:pPr lvl="4"/>
            <a:endParaRPr lang="en-US" sz="30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018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13" y="536616"/>
            <a:ext cx="7343774" cy="5576070"/>
          </a:xfrm>
        </p:spPr>
      </p:pic>
    </p:spTree>
    <p:extLst>
      <p:ext uri="{BB962C8B-B14F-4D97-AF65-F5344CB8AC3E}">
        <p14:creationId xmlns:p14="http://schemas.microsoft.com/office/powerpoint/2010/main" val="19699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153412"/>
            <a:ext cx="11201400" cy="4190238"/>
          </a:xfrm>
        </p:spPr>
        <p:txBody>
          <a:bodyPr>
            <a:normAutofit/>
          </a:bodyPr>
          <a:lstStyle/>
          <a:p>
            <a:pPr lvl="4"/>
            <a:endParaRPr lang="en-US" sz="3000" dirty="0" smtClean="0"/>
          </a:p>
          <a:p>
            <a:r>
              <a:rPr lang="en-US" sz="3200" dirty="0"/>
              <a:t>Example #2 (</a:t>
            </a:r>
            <a:r>
              <a:rPr lang="en-US" sz="3200" dirty="0" smtClean="0"/>
              <a:t>Website with no author)</a:t>
            </a:r>
            <a:endParaRPr lang="en-US" sz="3200" dirty="0"/>
          </a:p>
          <a:p>
            <a:pPr lvl="4"/>
            <a:r>
              <a:rPr lang="en-US" sz="3000" dirty="0"/>
              <a:t>“Fighting Resumes at Camp in Lebanon.” </a:t>
            </a:r>
            <a:r>
              <a:rPr lang="en-US" sz="3000" i="1" dirty="0"/>
              <a:t>New York Times. </a:t>
            </a:r>
            <a:r>
              <a:rPr lang="en-US" sz="3000" dirty="0"/>
              <a:t>New York Times, 1 June 2007. Web. 22 June 2007.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52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Website citation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2657475"/>
            <a:ext cx="11544299" cy="3429000"/>
          </a:xfrm>
        </p:spPr>
        <p:txBody>
          <a:bodyPr/>
          <a:lstStyle/>
          <a:p>
            <a:pPr lvl="4"/>
            <a:r>
              <a:rPr lang="en-US" sz="3000" dirty="0" smtClean="0">
                <a:solidFill>
                  <a:srgbClr val="0070C0"/>
                </a:solidFill>
              </a:rPr>
              <a:t>“</a:t>
            </a:r>
            <a:r>
              <a:rPr lang="en-US" sz="3000" dirty="0">
                <a:solidFill>
                  <a:srgbClr val="0070C0"/>
                </a:solidFill>
              </a:rPr>
              <a:t>Fighting Resumes at Camp in Lebanon.” </a:t>
            </a:r>
            <a:r>
              <a:rPr lang="en-US" sz="3000" i="1" dirty="0">
                <a:solidFill>
                  <a:srgbClr val="0070C0"/>
                </a:solidFill>
              </a:rPr>
              <a:t>New York Times. </a:t>
            </a:r>
            <a:r>
              <a:rPr lang="en-US" sz="3000" dirty="0">
                <a:solidFill>
                  <a:srgbClr val="0070C0"/>
                </a:solidFill>
              </a:rPr>
              <a:t>New York Times, 1 June 2007. Web. 22 June 2007. 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4"/>
            <a:endParaRPr lang="en-US" sz="3000" dirty="0">
              <a:solidFill>
                <a:srgbClr val="0070C0"/>
              </a:solidFill>
            </a:endParaRPr>
          </a:p>
          <a:p>
            <a:pPr lvl="4"/>
            <a:r>
              <a:rPr lang="en-US" sz="3000" dirty="0" smtClean="0">
                <a:solidFill>
                  <a:srgbClr val="0070C0"/>
                </a:solidFill>
              </a:rPr>
              <a:t>”Title of Article.” </a:t>
            </a:r>
            <a:r>
              <a:rPr lang="en-US" sz="3000" i="1" dirty="0" smtClean="0">
                <a:solidFill>
                  <a:srgbClr val="0070C0"/>
                </a:solidFill>
              </a:rPr>
              <a:t>Title of Magazine, Newspaper, or Website. </a:t>
            </a:r>
            <a:r>
              <a:rPr lang="en-US" sz="3000" dirty="0" smtClean="0">
                <a:solidFill>
                  <a:srgbClr val="0070C0"/>
                </a:solidFill>
              </a:rPr>
              <a:t>Publisher of Website, Date of Publication. Publication Medium. Date of Access. </a:t>
            </a:r>
          </a:p>
          <a:p>
            <a:pPr lvl="4"/>
            <a:endParaRPr lang="en-US" sz="3000" dirty="0"/>
          </a:p>
          <a:p>
            <a:pPr lvl="4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07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061F4CFD-1CA9-D24F-AFDE-30710A758FEE}">
  <we:reference id="wa104221182" version="3.3.0.0" store="en-US" storeType="OMEX"/>
  <we:alternateReferences>
    <we:reference id="wa104221182" version="3.3.0.0" store="wa104221182" storeType="OMEX"/>
  </we:alternateReferences>
  <we:properties>
    <we:property name="vid" value="&quot;https://www.youtube.com/watch?v=sIlNIVXpIns&quot;"/>
    <we:property name="autoplay" value="0"/>
    <we:property name="starttime" value="0"/>
    <we:property name="endtime" value="0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661</TotalTime>
  <Words>286</Words>
  <Application>Microsoft Macintosh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MLA Citation</vt:lpstr>
      <vt:lpstr>In-text citation review</vt:lpstr>
      <vt:lpstr>PowerPoint Presentation</vt:lpstr>
      <vt:lpstr>PowerPoint Presentation</vt:lpstr>
      <vt:lpstr>works cited page</vt:lpstr>
      <vt:lpstr>Examples</vt:lpstr>
      <vt:lpstr>PowerPoint Presentation</vt:lpstr>
      <vt:lpstr>Examples</vt:lpstr>
      <vt:lpstr>Website citation</vt:lpstr>
      <vt:lpstr>Italics vs quotation marks </vt:lpstr>
      <vt:lpstr>Practice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Citation</dc:title>
  <dc:creator>Microsoft Office User</dc:creator>
  <cp:lastModifiedBy>Microsoft Office User</cp:lastModifiedBy>
  <cp:revision>16</cp:revision>
  <cp:lastPrinted>2018-03-16T16:34:49Z</cp:lastPrinted>
  <dcterms:created xsi:type="dcterms:W3CDTF">2018-02-16T18:30:15Z</dcterms:created>
  <dcterms:modified xsi:type="dcterms:W3CDTF">2018-04-11T14:57:59Z</dcterms:modified>
</cp:coreProperties>
</file>