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80" r:id="rId7"/>
    <p:sldId id="260" r:id="rId8"/>
    <p:sldId id="261" r:id="rId9"/>
    <p:sldId id="263" r:id="rId10"/>
    <p:sldId id="264" r:id="rId11"/>
    <p:sldId id="265" r:id="rId12"/>
    <p:sldId id="266" r:id="rId13"/>
    <p:sldId id="278" r:id="rId14"/>
    <p:sldId id="276" r:id="rId15"/>
    <p:sldId id="279" r:id="rId16"/>
    <p:sldId id="268" r:id="rId17"/>
    <p:sldId id="273" r:id="rId18"/>
    <p:sldId id="269" r:id="rId19"/>
    <p:sldId id="270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6398300-09B1-B04E-96CC-B6977CF1B40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5F1BD6-A2A0-E342-AFA2-EEE9FF6586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g"/><Relationship Id="rId12" Type="http://schemas.openxmlformats.org/officeDocument/2006/relationships/image" Target="../media/image22.jpg"/><Relationship Id="rId13" Type="http://schemas.openxmlformats.org/officeDocument/2006/relationships/image" Target="../media/image23.jpg"/><Relationship Id="rId14" Type="http://schemas.openxmlformats.org/officeDocument/2006/relationships/image" Target="../media/image24.jpg"/><Relationship Id="rId15" Type="http://schemas.openxmlformats.org/officeDocument/2006/relationships/image" Target="../media/image25.jpg"/><Relationship Id="rId16" Type="http://schemas.openxmlformats.org/officeDocument/2006/relationships/image" Target="../media/image26.jpg"/><Relationship Id="rId17" Type="http://schemas.openxmlformats.org/officeDocument/2006/relationships/image" Target="../media/image27.jpg"/><Relationship Id="rId18" Type="http://schemas.openxmlformats.org/officeDocument/2006/relationships/image" Target="../media/image28.jpg"/><Relationship Id="rId19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6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0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ooks/2015/may/07/idaho-parents-profane-of-mice-and-men-banned-schools-john-steinbeck" TargetMode="External"/><Relationship Id="rId4" Type="http://schemas.openxmlformats.org/officeDocument/2006/relationships/hyperlink" Target="http://www.latimes.com/books/jacketcopy/la-et-jc-steinbeck-censorship-attempt-idaho-20150602-story.html" TargetMode="External"/><Relationship Id="rId5" Type="http://schemas.openxmlformats.org/officeDocument/2006/relationships/hyperlink" Target="https://www.theguardian.com/world/2002/jan/01/books.harrypotter" TargetMode="External"/><Relationship Id="rId6" Type="http://schemas.openxmlformats.org/officeDocument/2006/relationships/hyperlink" Target="http://www.ala.org/bbooks/frequentlychallengedbooks/top10%23201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a.org/bbooks/frequentlychallengedbooks/classics/reas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866" y="4179455"/>
            <a:ext cx="8018951" cy="228599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This presentation will discuss banned books and why they are awesome.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Proceed with caution…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6413" y="267357"/>
            <a:ext cx="7315200" cy="1086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/>
              <a:t>WARNING!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44" y="1353945"/>
            <a:ext cx="5309088" cy="28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96" y="1889154"/>
            <a:ext cx="2921000" cy="439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0772" y="2138859"/>
            <a:ext cx="5016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Language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Sexually explicit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Most Challenged Book of 2015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smtClean="0"/>
              <a:t>John Green has admitted that this book was written </a:t>
            </a:r>
            <a:r>
              <a:rPr lang="en-US" sz="2400" dirty="0" smtClean="0"/>
              <a:t>with Christian themes.)</a:t>
            </a: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7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8" y="1737823"/>
            <a:ext cx="2852130" cy="47191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05462" y="1987367"/>
            <a:ext cx="3854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Language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Burns the Bible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981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67" y="1839943"/>
            <a:ext cx="2896731" cy="447581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86601" y="2787425"/>
            <a:ext cx="3854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“Morbid and depressing”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Anti-</a:t>
            </a:r>
            <a:r>
              <a:rPr lang="en-US" sz="2400" dirty="0" smtClean="0"/>
              <a:t>business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Language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Sexual Content</a:t>
            </a:r>
          </a:p>
        </p:txBody>
      </p:sp>
    </p:spTree>
    <p:extLst>
      <p:ext uri="{BB962C8B-B14F-4D97-AF65-F5344CB8AC3E}">
        <p14:creationId xmlns:p14="http://schemas.microsoft.com/office/powerpoint/2010/main" val="124019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1" y="2691"/>
            <a:ext cx="7315200" cy="1154097"/>
          </a:xfrm>
        </p:spPr>
        <p:txBody>
          <a:bodyPr/>
          <a:lstStyle/>
          <a:p>
            <a:r>
              <a:rPr lang="en-US" dirty="0" smtClean="0"/>
              <a:t>Timeline of </a:t>
            </a:r>
            <a:r>
              <a:rPr lang="en-US" dirty="0" err="1" smtClean="0"/>
              <a:t>Bannings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67" y="1839943"/>
            <a:ext cx="2896731" cy="4475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6599" y="1492527"/>
            <a:ext cx="38547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Bannings</a:t>
            </a:r>
            <a:r>
              <a:rPr lang="en-US" sz="1100" b="1" dirty="0" smtClean="0"/>
              <a:t>: </a:t>
            </a:r>
          </a:p>
          <a:p>
            <a:r>
              <a:rPr lang="en-US" sz="1100" dirty="0" smtClean="0"/>
              <a:t>Ireland (1953); Syracuse, IN (1974); </a:t>
            </a:r>
            <a:r>
              <a:rPr lang="en-US" sz="1100" dirty="0"/>
              <a:t>Oil City, PA (I977); Grand Blanc, MI (1979); Continental, OH (1980</a:t>
            </a:r>
            <a:r>
              <a:rPr lang="en-US" sz="1100" dirty="0" smtClean="0"/>
              <a:t>); Scottsboro, AL High School (1983); Alabama High School (1989); Arkansas High School (1989); Florida High School (1991); Ohio High School (1992); Tennessee School District (1994); Illinois High School (1997); Florida School District (1997); Mississippi School District (2002); </a:t>
            </a:r>
          </a:p>
          <a:p>
            <a:endParaRPr lang="en-US" sz="1100" dirty="0"/>
          </a:p>
          <a:p>
            <a:r>
              <a:rPr lang="en-US" sz="1100" b="1" dirty="0" smtClean="0"/>
              <a:t>Challenges: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Greenville, SC (1977); NY School District (1980); St. David, AZ (1981); Tell City, IN (1982); Marion County, WV School District (1988); Illinois Middle School (1988); Michigan High School (1988); Chattanooga, TN (1989); Tennessee School District (1989); Kansas High School (1990); California High School (1991); Texas School District (1990); Pennsylvania High School (1991); Tennessee High School (1991); Virginia High Schools (1991); Iowa High School (1992); Florida School District (1992); California High School (1992); Louisiana School (1992); Arizona High School (1993); Georgia High School (1994); Kansas High School (1995); Minnesota High School (1995); Georgia High School (1995); Virginia High School (1995); Ohio High School (1997); Minnesota High School (1997); California Middle School (1998); Arkansas School (1998); Wisconsin School District (1998-1999); Pennsylvania High School (1999); Michigan High School (2002); Illinois High School (2003); Pennsylvania High School (2006); Iowa High School (2007); Kansas High School (2007); Idaho High School (2015).</a:t>
            </a:r>
          </a:p>
        </p:txBody>
      </p:sp>
    </p:spTree>
    <p:extLst>
      <p:ext uri="{BB962C8B-B14F-4D97-AF65-F5344CB8AC3E}">
        <p14:creationId xmlns:p14="http://schemas.microsoft.com/office/powerpoint/2010/main" val="202472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Autofit/>
          </a:bodyPr>
          <a:lstStyle/>
          <a:p>
            <a:r>
              <a:rPr lang="en-US" sz="3500" dirty="0" smtClean="0"/>
              <a:t>2015 Challenge of </a:t>
            </a:r>
            <a:r>
              <a:rPr lang="en-US" sz="3500" i="1" dirty="0" err="1" smtClean="0"/>
              <a:t>Of</a:t>
            </a:r>
            <a:r>
              <a:rPr lang="en-US" sz="3500" i="1" dirty="0" smtClean="0"/>
              <a:t> Mice and Men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9070"/>
            <a:ext cx="7315200" cy="46977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Challenged </a:t>
            </a:r>
            <a:r>
              <a:rPr lang="en-US" sz="3200" dirty="0" smtClean="0"/>
              <a:t>in </a:t>
            </a:r>
            <a:r>
              <a:rPr lang="en-US" sz="3200" dirty="0" smtClean="0"/>
              <a:t>Idaho,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</a:t>
            </a:r>
            <a:endParaRPr lang="en-US" sz="3200" dirty="0" smtClean="0"/>
          </a:p>
          <a:p>
            <a:r>
              <a:rPr lang="en-US" sz="3200" dirty="0" smtClean="0"/>
              <a:t> “</a:t>
            </a:r>
            <a:r>
              <a:rPr lang="en-US" sz="3200" dirty="0" smtClean="0"/>
              <a:t>Neither a quality story nor a page turner.”</a:t>
            </a:r>
          </a:p>
          <a:p>
            <a:r>
              <a:rPr lang="en-US" sz="3200" dirty="0" smtClean="0"/>
              <a:t> Objected </a:t>
            </a:r>
            <a:r>
              <a:rPr lang="en-US" sz="3200" dirty="0" smtClean="0"/>
              <a:t>to the language and the “negative” and “dark” themes.</a:t>
            </a:r>
          </a:p>
          <a:p>
            <a:r>
              <a:rPr lang="en-US" sz="3200" dirty="0" smtClean="0"/>
              <a:t> School </a:t>
            </a:r>
            <a:r>
              <a:rPr lang="en-US" sz="3200" dirty="0" smtClean="0"/>
              <a:t>Board voted (4 to 1) to have it remain on the school’s curriculum.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383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2" y="232371"/>
            <a:ext cx="1266833" cy="1903711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0" y="232372"/>
            <a:ext cx="1361850" cy="2009649"/>
          </a:xfrm>
          <a:prstGeom prst="rect">
            <a:avLst/>
          </a:prstGeo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79" y="296623"/>
            <a:ext cx="1377231" cy="2398002"/>
          </a:xfrm>
          <a:prstGeom prst="rect">
            <a:avLst/>
          </a:prstGeom>
        </p:spPr>
      </p:pic>
      <p:pic>
        <p:nvPicPr>
          <p:cNvPr id="7" name="Picture 6" descr="u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3" y="4713324"/>
            <a:ext cx="1266833" cy="1952743"/>
          </a:xfrm>
          <a:prstGeom prst="rect">
            <a:avLst/>
          </a:prstGeom>
        </p:spPr>
      </p:pic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74" y="4522169"/>
            <a:ext cx="1191458" cy="1758206"/>
          </a:xfrm>
          <a:prstGeom prst="rect">
            <a:avLst/>
          </a:prstGeom>
        </p:spPr>
      </p:pic>
      <p:pic>
        <p:nvPicPr>
          <p:cNvPr id="9" name="Picture 8" descr="1213cb5347935e382881e4e76279bc3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06" y="4699837"/>
            <a:ext cx="1450095" cy="1966230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00" y="3231364"/>
            <a:ext cx="945399" cy="1420682"/>
          </a:xfrm>
          <a:prstGeom prst="rect">
            <a:avLst/>
          </a:prstGeom>
        </p:spPr>
      </p:pic>
      <p:pic>
        <p:nvPicPr>
          <p:cNvPr id="11" name="Picture 10" descr="ThirteenReasonsWh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91" y="296623"/>
            <a:ext cx="1063877" cy="1591692"/>
          </a:xfrm>
          <a:prstGeom prst="rect">
            <a:avLst/>
          </a:prstGeom>
        </p:spPr>
      </p:pic>
      <p:pic>
        <p:nvPicPr>
          <p:cNvPr id="12" name="Picture 11" descr="17167088._UY200_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50" y="2364035"/>
            <a:ext cx="1203223" cy="1809358"/>
          </a:xfrm>
          <a:prstGeom prst="rect">
            <a:avLst/>
          </a:prstGeom>
        </p:spPr>
      </p:pic>
      <p:pic>
        <p:nvPicPr>
          <p:cNvPr id="13" name="Picture 12" descr="41bOj-am1RL._SY344_BO1,204,203,200_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50" y="4486290"/>
            <a:ext cx="1393669" cy="2087487"/>
          </a:xfrm>
          <a:prstGeom prst="rect">
            <a:avLst/>
          </a:prstGeom>
        </p:spPr>
      </p:pic>
      <p:pic>
        <p:nvPicPr>
          <p:cNvPr id="14" name="Picture 13" descr="Freedomdiarybookcov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9" y="184827"/>
            <a:ext cx="1329141" cy="2043178"/>
          </a:xfrm>
          <a:prstGeom prst="rect">
            <a:avLst/>
          </a:prstGeom>
        </p:spPr>
      </p:pic>
      <p:pic>
        <p:nvPicPr>
          <p:cNvPr id="15" name="Picture 14" descr="9k=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11" y="2377692"/>
            <a:ext cx="1284354" cy="1888347"/>
          </a:xfrm>
          <a:prstGeom prst="rect">
            <a:avLst/>
          </a:prstGeom>
        </p:spPr>
      </p:pic>
      <p:pic>
        <p:nvPicPr>
          <p:cNvPr id="16" name="Picture 15" descr="ur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22" y="4652046"/>
            <a:ext cx="1079769" cy="1921731"/>
          </a:xfrm>
          <a:prstGeom prst="rect">
            <a:avLst/>
          </a:prstGeom>
        </p:spPr>
      </p:pic>
      <p:pic>
        <p:nvPicPr>
          <p:cNvPr id="17" name="Picture 16" descr="71LkLmxqgjL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3" y="2228005"/>
            <a:ext cx="1494846" cy="2258285"/>
          </a:xfrm>
          <a:prstGeom prst="rect">
            <a:avLst/>
          </a:prstGeom>
        </p:spPr>
      </p:pic>
      <p:pic>
        <p:nvPicPr>
          <p:cNvPr id="18" name="Picture 17" descr="51Fi33ZtaDL._SY344_BO1,204,203,200_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91" y="2303497"/>
            <a:ext cx="1199759" cy="1869895"/>
          </a:xfrm>
          <a:prstGeom prst="rect">
            <a:avLst/>
          </a:prstGeom>
        </p:spPr>
      </p:pic>
      <p:pic>
        <p:nvPicPr>
          <p:cNvPr id="19" name="Picture 18" descr="51pYuV+WtGL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91" y="4486290"/>
            <a:ext cx="1314961" cy="1772185"/>
          </a:xfrm>
          <a:prstGeom prst="rect">
            <a:avLst/>
          </a:prstGeom>
        </p:spPr>
      </p:pic>
      <p:pic>
        <p:nvPicPr>
          <p:cNvPr id="20" name="Picture 19" descr="A_wrinkle_in_time_digest_2007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00" y="1339503"/>
            <a:ext cx="1197701" cy="1777004"/>
          </a:xfrm>
          <a:prstGeom prst="rect">
            <a:avLst/>
          </a:prstGeom>
        </p:spPr>
      </p:pic>
      <p:pic>
        <p:nvPicPr>
          <p:cNvPr id="21" name="Picture 20" descr="A_Light_in_the_Attic_cover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79" y="2811209"/>
            <a:ext cx="1309954" cy="17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9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16"/>
            <a:ext cx="7682854" cy="827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People Want to Ban Books?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4422" y="2410307"/>
            <a:ext cx="2499369" cy="19423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Protect you! </a:t>
            </a:r>
          </a:p>
          <a:p>
            <a:r>
              <a:rPr lang="en-US" sz="2800" dirty="0" smtClean="0"/>
              <a:t>FEAR!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4377" b="20538"/>
          <a:stretch/>
        </p:blipFill>
        <p:spPr>
          <a:xfrm>
            <a:off x="3268518" y="1489363"/>
            <a:ext cx="5300072" cy="51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14400" y="133278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“Yes, books are dangerous. They should be dangerous—they contain ideas.”</a:t>
            </a:r>
          </a:p>
          <a:p>
            <a:pPr marL="45720" indent="0" algn="ctr">
              <a:buNone/>
            </a:pPr>
            <a:r>
              <a:rPr lang="en-US" dirty="0" smtClean="0"/>
              <a:t>Pete </a:t>
            </a:r>
            <a:r>
              <a:rPr lang="en-US" dirty="0" err="1" smtClean="0"/>
              <a:t>Hautman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757" y="5068654"/>
            <a:ext cx="1559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valon Bold"/>
                <a:cs typeface="Avalon Bold"/>
              </a:rPr>
              <a:t>Ideas</a:t>
            </a:r>
            <a:endParaRPr lang="en-US" sz="4000" dirty="0">
              <a:latin typeface="Avalon Bold"/>
              <a:cs typeface="Avalon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3013" y="5068654"/>
            <a:ext cx="305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valon Bold"/>
                <a:cs typeface="Avalon Bold"/>
              </a:rPr>
              <a:t>Knowledge</a:t>
            </a:r>
            <a:endParaRPr lang="en-US" sz="4000" dirty="0">
              <a:latin typeface="Avalon Bold"/>
              <a:cs typeface="Avalon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3246" y="5077617"/>
            <a:ext cx="182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valon Bold"/>
                <a:cs typeface="Avalon Bold"/>
              </a:rPr>
              <a:t>Power!</a:t>
            </a:r>
            <a:endParaRPr lang="en-US" sz="4000" dirty="0">
              <a:latin typeface="Avalon Bold"/>
              <a:cs typeface="Avalon Bold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95422" y="5308226"/>
            <a:ext cx="757591" cy="38989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105655" y="5308226"/>
            <a:ext cx="757591" cy="38989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6" y="490155"/>
            <a:ext cx="7315200" cy="771610"/>
          </a:xfrm>
        </p:spPr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8426" y="2114813"/>
            <a:ext cx="7516628" cy="201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Should all books be available to everyone?</a:t>
            </a:r>
          </a:p>
          <a:p>
            <a:r>
              <a:rPr lang="en-US" sz="3200" dirty="0" smtClean="0"/>
              <a:t>Or should some be banned?</a:t>
            </a:r>
          </a:p>
        </p:txBody>
      </p:sp>
    </p:spTree>
    <p:extLst>
      <p:ext uri="{BB962C8B-B14F-4D97-AF65-F5344CB8AC3E}">
        <p14:creationId xmlns:p14="http://schemas.microsoft.com/office/powerpoint/2010/main" val="424866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91" y="389897"/>
            <a:ext cx="7315200" cy="849589"/>
          </a:xfrm>
        </p:spPr>
        <p:txBody>
          <a:bodyPr/>
          <a:lstStyle/>
          <a:p>
            <a:r>
              <a:rPr lang="en-US" dirty="0" smtClean="0"/>
              <a:t>Risks/Rewards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8425" y="1967761"/>
            <a:ext cx="7129423" cy="40923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Does the book teach me something of value? </a:t>
            </a:r>
          </a:p>
          <a:p>
            <a:r>
              <a:rPr lang="en-US" sz="3200" dirty="0" smtClean="0"/>
              <a:t>Do the positives outweigh the negatives?</a:t>
            </a:r>
          </a:p>
          <a:p>
            <a:r>
              <a:rPr lang="en-US" sz="3200" dirty="0" smtClean="0"/>
              <a:t>How do I feel when I read this book?</a:t>
            </a:r>
          </a:p>
        </p:txBody>
      </p:sp>
    </p:spTree>
    <p:extLst>
      <p:ext uri="{BB962C8B-B14F-4D97-AF65-F5344CB8AC3E}">
        <p14:creationId xmlns:p14="http://schemas.microsoft.com/office/powerpoint/2010/main" val="56514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What Is A Banned Book?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0190" y="1690832"/>
            <a:ext cx="7226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8600"/>
                </a:solidFill>
              </a:rPr>
              <a:t>Banned books </a:t>
            </a:r>
            <a:r>
              <a:rPr lang="en-US" sz="2400" dirty="0" smtClean="0"/>
              <a:t>are ones that have been removed from a library or school curriculum due to its content.</a:t>
            </a:r>
          </a:p>
          <a:p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8600"/>
                </a:solidFill>
              </a:rPr>
              <a:t>Challenged books </a:t>
            </a:r>
            <a:r>
              <a:rPr lang="en-US" sz="2400" dirty="0" smtClean="0"/>
              <a:t>are ones that people have requested to be removed from a library or school but remained on the shelves.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Books have been banned since the beginning of time…or the written word.</a:t>
            </a:r>
          </a:p>
          <a:p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They are still being banned today.</a:t>
            </a:r>
          </a:p>
        </p:txBody>
      </p:sp>
    </p:spTree>
    <p:extLst>
      <p:ext uri="{BB962C8B-B14F-4D97-AF65-F5344CB8AC3E}">
        <p14:creationId xmlns:p14="http://schemas.microsoft.com/office/powerpoint/2010/main" val="306620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85" y="501295"/>
            <a:ext cx="7315200" cy="715910"/>
          </a:xfrm>
        </p:spPr>
        <p:txBody>
          <a:bodyPr/>
          <a:lstStyle/>
          <a:p>
            <a:r>
              <a:rPr lang="en-US" dirty="0" smtClean="0"/>
              <a:t>Self-censoring (Stop it/Skip it.)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7285" y="1953955"/>
            <a:ext cx="7715100" cy="409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No one can force you to read something offensive or uncomfortable.</a:t>
            </a:r>
          </a:p>
          <a:p>
            <a:r>
              <a:rPr lang="en-US" sz="3200" dirty="0" smtClean="0"/>
              <a:t>If you don’t like it, STOP reading it.</a:t>
            </a:r>
          </a:p>
          <a:p>
            <a:r>
              <a:rPr lang="en-US" sz="3200" dirty="0" smtClean="0"/>
              <a:t>Or SKIP over certain parts.</a:t>
            </a:r>
          </a:p>
          <a:p>
            <a:r>
              <a:rPr lang="en-US" sz="3200" dirty="0" smtClean="0"/>
              <a:t>Talk to your parent/guardian or teacher about difficult subject matter.</a:t>
            </a:r>
          </a:p>
        </p:txBody>
      </p:sp>
    </p:spTree>
    <p:extLst>
      <p:ext uri="{BB962C8B-B14F-4D97-AF65-F5344CB8AC3E}">
        <p14:creationId xmlns:p14="http://schemas.microsoft.com/office/powerpoint/2010/main" val="240442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5" y="467876"/>
            <a:ext cx="7315200" cy="782749"/>
          </a:xfrm>
        </p:spPr>
        <p:txBody>
          <a:bodyPr/>
          <a:lstStyle/>
          <a:p>
            <a:r>
              <a:rPr lang="en-US" dirty="0" smtClean="0"/>
              <a:t>It’s Your Right!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575"/>
          <a:stretch/>
        </p:blipFill>
        <p:spPr>
          <a:xfrm>
            <a:off x="5100785" y="3099033"/>
            <a:ext cx="3239254" cy="3516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412" y="1718496"/>
            <a:ext cx="81892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8600"/>
                </a:solidFill>
              </a:rPr>
              <a:t>“Censorship is telling a man he can’t have a steak just because a baby can’t chew it.”</a:t>
            </a:r>
          </a:p>
          <a:p>
            <a:pPr algn="ctr"/>
            <a:r>
              <a:rPr lang="en-US" dirty="0" smtClean="0"/>
              <a:t>Mark Twain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412" y="3386031"/>
            <a:ext cx="4294609" cy="295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People have the right to express their opinion.</a:t>
            </a:r>
          </a:p>
          <a:p>
            <a:r>
              <a:rPr lang="en-US" sz="2800" dirty="0" smtClean="0"/>
              <a:t>But you get an opinion too!</a:t>
            </a:r>
          </a:p>
          <a:p>
            <a:r>
              <a:rPr lang="en-US" sz="2800" dirty="0" smtClean="0"/>
              <a:t>You decide what is right for you!</a:t>
            </a:r>
          </a:p>
        </p:txBody>
      </p:sp>
    </p:spTree>
    <p:extLst>
      <p:ext uri="{BB962C8B-B14F-4D97-AF65-F5344CB8AC3E}">
        <p14:creationId xmlns:p14="http://schemas.microsoft.com/office/powerpoint/2010/main" val="242457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6582" y="1138535"/>
            <a:ext cx="80356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References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www.ala.org/bbooks/frequentlychallengedbooks/classics/reasons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www.theguardian.com/books/2015/may/07/idaho-parents-profane-of-mice-and-men-banned-schools-john-steinbeck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www.latimes.com/books/jacketcopy/la-et-jc-steinbeck-censorship-attempt-idaho-20150602-story.html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www.theguardian.com/world/2002/jan/01/books.harrypotter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http://www.ala.org/bbooks/frequentlychallengedbooks/top10#</a:t>
            </a:r>
            <a:r>
              <a:rPr lang="en-US" dirty="0" smtClean="0">
                <a:hlinkClick r:id="rId6"/>
              </a:rPr>
              <a:t>2015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5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7" y="1503886"/>
            <a:ext cx="3845626" cy="5028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3462" y="1760104"/>
            <a:ext cx="38547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Promotes witchcraft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Violence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Satanism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Anti-family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Burned in 2002 in New Mexico for being “a masterpiece of satanic deception.” “Harry Potter is the devil and he is destroying people.”</a:t>
            </a:r>
          </a:p>
        </p:txBody>
      </p:sp>
    </p:spTree>
    <p:extLst>
      <p:ext uri="{BB962C8B-B14F-4D97-AF65-F5344CB8AC3E}">
        <p14:creationId xmlns:p14="http://schemas.microsoft.com/office/powerpoint/2010/main" val="421217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3" y="1699381"/>
            <a:ext cx="2651147" cy="43820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2988" y="2357157"/>
            <a:ext cx="38547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“A real downer”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Sexual content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Homosexual content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99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36" r="9023"/>
          <a:stretch/>
        </p:blipFill>
        <p:spPr>
          <a:xfrm>
            <a:off x="791848" y="1896811"/>
            <a:ext cx="3453719" cy="4220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5548" y="2272538"/>
            <a:ext cx="37525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Sexist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“Criminalized the foresting agency”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9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3462" y="1760104"/>
            <a:ext cx="38547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Banned in USSR under Stalin’s rule for being anti-communist. (You’d have been arrested if you were caught reading it.)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Pro-communist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Sexual content</a:t>
            </a:r>
            <a:endParaRPr lang="en-US" sz="2400" dirty="0" smtClean="0"/>
          </a:p>
        </p:txBody>
      </p:sp>
      <p:pic>
        <p:nvPicPr>
          <p:cNvPr id="7" name="Picture 6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8" y="1530236"/>
            <a:ext cx="3331847" cy="51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9" y="1472938"/>
            <a:ext cx="3326382" cy="4975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8743" y="2138859"/>
            <a:ext cx="42335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Irreligious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Satanic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Enjoyed smoking too much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7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66" y="1770171"/>
            <a:ext cx="2639743" cy="4344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796" y="2138859"/>
            <a:ext cx="4233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Infanticide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Mind control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Use of the word “clairvoyance”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Themes of murder, suicide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Promoted adolescent pill-popping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8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33" y="1860363"/>
            <a:ext cx="2970110" cy="442257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848" y="334197"/>
            <a:ext cx="7315200" cy="916428"/>
          </a:xfrm>
        </p:spPr>
        <p:txBody>
          <a:bodyPr/>
          <a:lstStyle/>
          <a:p>
            <a:r>
              <a:rPr lang="en-US" dirty="0" smtClean="0"/>
              <a:t>Reasons for Banning…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0592" y="2134419"/>
            <a:ext cx="3854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Racist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Offensive Language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“Trash suitable only for the slums”</a:t>
            </a:r>
          </a:p>
        </p:txBody>
      </p:sp>
    </p:spTree>
    <p:extLst>
      <p:ext uri="{BB962C8B-B14F-4D97-AF65-F5344CB8AC3E}">
        <p14:creationId xmlns:p14="http://schemas.microsoft.com/office/powerpoint/2010/main" val="220691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2659</TotalTime>
  <Words>664</Words>
  <Application>Microsoft Macintosh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This presentation will discuss banned books and why they are awesome.  Proceed with caution…</vt:lpstr>
      <vt:lpstr>What Is A Banned Book?</vt:lpstr>
      <vt:lpstr>Reasons for Banning…</vt:lpstr>
      <vt:lpstr>Reasons for Banning…</vt:lpstr>
      <vt:lpstr>Reasons for Banning…</vt:lpstr>
      <vt:lpstr>Reasons for Banning…</vt:lpstr>
      <vt:lpstr>Reasons for Banning…</vt:lpstr>
      <vt:lpstr>Reasons for Banning…</vt:lpstr>
      <vt:lpstr>Reasons for Banning…</vt:lpstr>
      <vt:lpstr>Reasons for Banning…</vt:lpstr>
      <vt:lpstr>Reasons for Banning…</vt:lpstr>
      <vt:lpstr>Reasons for Banning…</vt:lpstr>
      <vt:lpstr>Timeline of Bannings…</vt:lpstr>
      <vt:lpstr>2015 Challenge of Of Mice and Men</vt:lpstr>
      <vt:lpstr>PowerPoint Presentation</vt:lpstr>
      <vt:lpstr>Why Do People Want to Ban Books?</vt:lpstr>
      <vt:lpstr>PowerPoint Presentation</vt:lpstr>
      <vt:lpstr>What do you think?</vt:lpstr>
      <vt:lpstr>Risks/Rewards</vt:lpstr>
      <vt:lpstr>Self-censoring (Stop it/Skip it.)</vt:lpstr>
      <vt:lpstr>It’s Your Right!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With Banning Books</dc:title>
  <dc:creator>Lauren</dc:creator>
  <cp:lastModifiedBy>Lauren</cp:lastModifiedBy>
  <cp:revision>47</cp:revision>
  <dcterms:created xsi:type="dcterms:W3CDTF">2014-09-24T16:15:33Z</dcterms:created>
  <dcterms:modified xsi:type="dcterms:W3CDTF">2016-11-03T18:11:21Z</dcterms:modified>
</cp:coreProperties>
</file>